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00" r:id="rId4"/>
    <p:sldId id="259" r:id="rId5"/>
    <p:sldId id="272" r:id="rId6"/>
    <p:sldId id="320" r:id="rId7"/>
    <p:sldId id="545" r:id="rId8"/>
    <p:sldId id="280" r:id="rId9"/>
    <p:sldId id="327" r:id="rId10"/>
    <p:sldId id="286" r:id="rId11"/>
    <p:sldId id="267" r:id="rId12"/>
    <p:sldId id="312" r:id="rId13"/>
    <p:sldId id="291" r:id="rId14"/>
    <p:sldId id="293" r:id="rId15"/>
    <p:sldId id="294" r:id="rId16"/>
    <p:sldId id="328" r:id="rId17"/>
    <p:sldId id="544" r:id="rId18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29" autoAdjust="0"/>
  </p:normalViewPr>
  <p:slideViewPr>
    <p:cSldViewPr>
      <p:cViewPr varScale="1">
        <p:scale>
          <a:sx n="97" d="100"/>
          <a:sy n="97" d="100"/>
        </p:scale>
        <p:origin x="2004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08E58-EFC3-409B-AE02-119764FF72F0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05E0E-3AD0-406D-9D48-2EBE327BA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98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05E0E-3AD0-406D-9D48-2EBE327BA53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56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F81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4B2A1-6981-4947-B228-6C6EFC4D958A}" type="datetime1">
              <a:rPr lang="en-US" smtClean="0"/>
              <a:t>1/22/2026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1620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F81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3CCE8-C39C-4F15-98EE-F5309EB78D12}" type="datetime1">
              <a:rPr lang="en-US" smtClean="0"/>
              <a:t>1/22/2026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1620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F81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49275" y="1597342"/>
            <a:ext cx="3773804" cy="4257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31765" y="1574736"/>
            <a:ext cx="3809365" cy="476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EA7C8-2D39-43DA-92BC-F002A0F04937}" type="datetime1">
              <a:rPr lang="en-US" smtClean="0"/>
              <a:t>1/22/2026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1620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F81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9CF48-C799-44ED-92EA-4610F9957621}" type="datetime1">
              <a:rPr lang="en-US" smtClean="0"/>
              <a:t>1/22/2026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1620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8B4CF-DFFD-457B-BD8D-52AF95CB6C0A}" type="datetime1">
              <a:rPr lang="en-US" smtClean="0"/>
              <a:t>1/22/2026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1620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C700-ECD2-4C89-AD08-13BE66BD5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124968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0147D-7346-4505-80F3-ACBC66A65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DF786-D450-4464-81F6-5747D84BE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77940"/>
            <a:ext cx="2103120" cy="276999"/>
          </a:xfrm>
        </p:spPr>
        <p:txBody>
          <a:bodyPr/>
          <a:lstStyle/>
          <a:p>
            <a:fld id="{B9ECF050-3461-4EAA-966C-B9F423ED1939}" type="datetime1">
              <a:rPr lang="en-US" smtClean="0"/>
              <a:t>1/22/2026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E7E59-D50B-44F6-B203-0372D7A2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6377940"/>
            <a:ext cx="2926080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6F242-08FD-4C8B-AAF4-CE2E7368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051" y="6441747"/>
            <a:ext cx="244475" cy="184666"/>
          </a:xfrm>
        </p:spPr>
        <p:txBody>
          <a:bodyPr/>
          <a:lstStyle/>
          <a:p>
            <a:fld id="{8B16FA2E-EEB5-4584-8DF9-9B75A9B073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48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9715" y="-85661"/>
            <a:ext cx="8624569" cy="1801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F81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9590" y="1168336"/>
            <a:ext cx="8084819" cy="2137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83C99-A613-4AB4-80E0-5E4770B7E045}" type="datetime1">
              <a:rPr lang="en-US" smtClean="0"/>
              <a:t>1/22/2026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9051" y="6441747"/>
            <a:ext cx="2444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1620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ww.newhorizonindia.edu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9.wdp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g"/><Relationship Id="rId3" Type="http://schemas.openxmlformats.org/officeDocument/2006/relationships/image" Target="../media/image57.jpeg"/><Relationship Id="rId7" Type="http://schemas.microsoft.com/office/2007/relationships/hdphoto" Target="../media/hdphoto11.wdp"/><Relationship Id="rId12" Type="http://schemas.openxmlformats.org/officeDocument/2006/relationships/image" Target="../media/image65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jpg"/><Relationship Id="rId5" Type="http://schemas.openxmlformats.org/officeDocument/2006/relationships/image" Target="../media/image59.jpeg"/><Relationship Id="rId10" Type="http://schemas.openxmlformats.org/officeDocument/2006/relationships/image" Target="../media/image63.jpg"/><Relationship Id="rId4" Type="http://schemas.openxmlformats.org/officeDocument/2006/relationships/image" Target="../media/image58.jpeg"/><Relationship Id="rId9" Type="http://schemas.openxmlformats.org/officeDocument/2006/relationships/image" Target="../media/image6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jpeg"/><Relationship Id="rId18" Type="http://schemas.openxmlformats.org/officeDocument/2006/relationships/image" Target="../media/image83.png"/><Relationship Id="rId3" Type="http://schemas.openxmlformats.org/officeDocument/2006/relationships/image" Target="../media/image68.jpeg"/><Relationship Id="rId21" Type="http://schemas.openxmlformats.org/officeDocument/2006/relationships/image" Target="../media/image86.jpe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jpeg"/><Relationship Id="rId16" Type="http://schemas.openxmlformats.org/officeDocument/2006/relationships/image" Target="../media/image81.gif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jpeg"/><Relationship Id="rId5" Type="http://schemas.openxmlformats.org/officeDocument/2006/relationships/image" Target="../media/image70.png"/><Relationship Id="rId15" Type="http://schemas.openxmlformats.org/officeDocument/2006/relationships/image" Target="../media/image80.jpeg"/><Relationship Id="rId10" Type="http://schemas.openxmlformats.org/officeDocument/2006/relationships/image" Target="../media/image75.png"/><Relationship Id="rId19" Type="http://schemas.openxmlformats.org/officeDocument/2006/relationships/image" Target="../media/image84.jpeg"/><Relationship Id="rId4" Type="http://schemas.openxmlformats.org/officeDocument/2006/relationships/image" Target="../media/image69.png"/><Relationship Id="rId9" Type="http://schemas.openxmlformats.org/officeDocument/2006/relationships/image" Target="../media/image74.jpeg"/><Relationship Id="rId1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2.png"/><Relationship Id="rId18" Type="http://schemas.microsoft.com/office/2007/relationships/hdphoto" Target="../media/hdphoto1.wdp"/><Relationship Id="rId3" Type="http://schemas.openxmlformats.org/officeDocument/2006/relationships/image" Target="../media/image6.jpeg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microsoft.com/office/2007/relationships/hdphoto" Target="../media/hdphoto7.wdp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5" Type="http://schemas.openxmlformats.org/officeDocument/2006/relationships/image" Target="../media/image13.png"/><Relationship Id="rId10" Type="http://schemas.microsoft.com/office/2007/relationships/hdphoto" Target="../media/hdphoto4.wdp"/><Relationship Id="rId19" Type="http://schemas.openxmlformats.org/officeDocument/2006/relationships/image" Target="../media/image14.jp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22" y="5237125"/>
            <a:ext cx="1317811" cy="883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3659" y="5276217"/>
            <a:ext cx="4069790" cy="8237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40354" y="6286500"/>
            <a:ext cx="3479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  <a:hlinkClick r:id="rId4"/>
              </a:rPr>
              <a:t>www.newhorizonindia.edu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12556" y="643445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78787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75129" y="3268988"/>
            <a:ext cx="5802630" cy="160781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65" marR="5080" algn="ctr">
              <a:lnSpc>
                <a:spcPts val="6459"/>
              </a:lnSpc>
              <a:spcBef>
                <a:spcPts val="225"/>
              </a:spcBef>
            </a:pPr>
            <a:r>
              <a:rPr sz="4000" b="0" dirty="0">
                <a:solidFill>
                  <a:srgbClr val="000000"/>
                </a:solidFill>
                <a:latin typeface="Times New Roman"/>
                <a:cs typeface="Times New Roman"/>
              </a:rPr>
              <a:t>Department </a:t>
            </a:r>
            <a:r>
              <a:rPr sz="40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of </a:t>
            </a:r>
            <a:r>
              <a:rPr sz="4000" b="0" dirty="0">
                <a:solidFill>
                  <a:srgbClr val="000000"/>
                </a:solidFill>
                <a:latin typeface="Times New Roman"/>
                <a:cs typeface="Times New Roman"/>
              </a:rPr>
              <a:t>Management</a:t>
            </a:r>
            <a:r>
              <a:rPr sz="40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Studies </a:t>
            </a:r>
            <a:r>
              <a:rPr sz="4000" b="0" dirty="0">
                <a:solidFill>
                  <a:srgbClr val="000000"/>
                </a:solidFill>
                <a:latin typeface="Times New Roman"/>
                <a:cs typeface="Times New Roman"/>
              </a:rPr>
              <a:t>Estd.</a:t>
            </a:r>
            <a:r>
              <a:rPr sz="40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0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2004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405C17-FA0A-4306-85D8-208398A394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23620" r="9501" b="1"/>
          <a:stretch/>
        </p:blipFill>
        <p:spPr>
          <a:xfrm>
            <a:off x="816722" y="152400"/>
            <a:ext cx="7108078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1096076"/>
            <a:ext cx="4199890" cy="5012911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7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dirty="0">
                <a:latin typeface="Calibri"/>
                <a:cs typeface="Calibri"/>
              </a:rPr>
              <a:t>5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Workshop</a:t>
            </a:r>
            <a:r>
              <a:rPr lang="en-US" dirty="0">
                <a:latin typeface="Calibri"/>
                <a:cs typeface="Calibri"/>
              </a:rPr>
              <a:t>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per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semester</a:t>
            </a:r>
            <a:endParaRPr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355600" algn="l"/>
                <a:tab pos="6548755" algn="l"/>
              </a:tabLst>
            </a:pPr>
            <a:r>
              <a:rPr dirty="0">
                <a:latin typeface="Calibri"/>
                <a:cs typeface="Calibri"/>
              </a:rPr>
              <a:t>Guest</a:t>
            </a:r>
            <a:r>
              <a:rPr spc="-1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lectures/Industry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Expert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Lectures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from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th</a:t>
            </a:r>
            <a:r>
              <a:rPr lang="en-US" spc="-25" dirty="0">
                <a:latin typeface="Calibri"/>
                <a:cs typeface="Calibri"/>
              </a:rPr>
              <a:t>e </a:t>
            </a:r>
            <a:r>
              <a:rPr spc="-10" dirty="0">
                <a:latin typeface="Calibri"/>
                <a:cs typeface="Calibri"/>
              </a:rPr>
              <a:t>industry</a:t>
            </a:r>
            <a:endParaRPr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>
                <a:latin typeface="Calibri"/>
                <a:cs typeface="Calibri"/>
              </a:rPr>
              <a:t>Industrial</a:t>
            </a:r>
            <a:r>
              <a:rPr spc="-8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visits</a:t>
            </a:r>
            <a:endParaRPr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>
                <a:latin typeface="Calibri"/>
                <a:cs typeface="Calibri"/>
              </a:rPr>
              <a:t>Best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lang="en-US" spc="-65" dirty="0">
                <a:latin typeface="Calibri"/>
                <a:cs typeface="Calibri"/>
              </a:rPr>
              <a:t>Patent/</a:t>
            </a:r>
            <a:r>
              <a:rPr dirty="0">
                <a:latin typeface="Calibri"/>
                <a:cs typeface="Calibri"/>
              </a:rPr>
              <a:t>Project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Contest</a:t>
            </a:r>
            <a:endParaRPr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>
                <a:latin typeface="Calibri"/>
                <a:cs typeface="Calibri"/>
              </a:rPr>
              <a:t>International</a:t>
            </a:r>
            <a:r>
              <a:rPr spc="-8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/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National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Conferences/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Entrepreneurship</a:t>
            </a:r>
            <a:endParaRPr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400"/>
              </a:spcBef>
            </a:pPr>
            <a:r>
              <a:rPr spc="-10" dirty="0">
                <a:latin typeface="Calibri"/>
                <a:cs typeface="Calibri"/>
              </a:rPr>
              <a:t>Summits</a:t>
            </a:r>
            <a:endParaRPr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>
                <a:latin typeface="Calibri"/>
                <a:cs typeface="Calibri"/>
              </a:rPr>
              <a:t>National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level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Symposium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&amp;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paper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presentation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competition</a:t>
            </a:r>
            <a:endParaRPr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>
                <a:latin typeface="Calibri"/>
                <a:cs typeface="Calibri"/>
              </a:rPr>
              <a:t>Business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Conclave</a:t>
            </a:r>
            <a:endParaRPr lang="en-US" spc="-1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pc="-10" dirty="0">
                <a:latin typeface="Calibri"/>
                <a:cs typeface="Calibri"/>
              </a:rPr>
              <a:t>R</a:t>
            </a:r>
            <a:r>
              <a:rPr lang="en-IN" spc="-10" dirty="0" err="1">
                <a:latin typeface="Calibri"/>
                <a:cs typeface="Calibri"/>
              </a:rPr>
              <a:t>esearch</a:t>
            </a:r>
            <a:r>
              <a:rPr lang="en-IN" spc="-10" dirty="0">
                <a:latin typeface="Calibri"/>
                <a:cs typeface="Calibri"/>
              </a:rPr>
              <a:t> paper presentations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7635" y="571880"/>
            <a:ext cx="360616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dirty="0">
                <a:latin typeface="Calibri"/>
                <a:cs typeface="Calibri"/>
              </a:rPr>
              <a:t>CO-CURRICULAR</a:t>
            </a:r>
            <a:r>
              <a:rPr sz="3950" spc="90" dirty="0">
                <a:latin typeface="Calibri"/>
                <a:cs typeface="Calibri"/>
              </a:rPr>
              <a:t> </a:t>
            </a:r>
            <a:endParaRPr sz="395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76200"/>
            <a:ext cx="1981200" cy="419100"/>
          </a:xfrm>
          <a:prstGeom prst="rect">
            <a:avLst/>
          </a:prstGeom>
        </p:spPr>
      </p:pic>
      <p:sp>
        <p:nvSpPr>
          <p:cNvPr id="9" name="object 12">
            <a:extLst>
              <a:ext uri="{FF2B5EF4-FFF2-40B4-BE49-F238E27FC236}">
                <a16:creationId xmlns:a16="http://schemas.microsoft.com/office/drawing/2014/main" id="{E7AB20E7-9D16-4BE0-A59D-4DC0EA8DD494}"/>
              </a:ext>
            </a:extLst>
          </p:cNvPr>
          <p:cNvSpPr txBox="1">
            <a:spLocks/>
          </p:cNvSpPr>
          <p:nvPr/>
        </p:nvSpPr>
        <p:spPr>
          <a:xfrm>
            <a:off x="4267200" y="651737"/>
            <a:ext cx="4850131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200" b="1" i="0">
                <a:solidFill>
                  <a:srgbClr val="4F81BC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IN" sz="3600" spc="-10" dirty="0">
                <a:latin typeface="Arial MT"/>
                <a:cs typeface="Arial MT"/>
              </a:rPr>
              <a:t>EXTRA-</a:t>
            </a:r>
            <a:r>
              <a:rPr lang="en-IN" sz="3600" dirty="0">
                <a:latin typeface="Arial MT"/>
                <a:cs typeface="Arial MT"/>
              </a:rPr>
              <a:t>CURRICULAR</a:t>
            </a:r>
            <a:r>
              <a:rPr lang="en-IN" sz="3600" spc="-15" dirty="0">
                <a:latin typeface="Arial MT"/>
                <a:cs typeface="Arial MT"/>
              </a:rPr>
              <a:t> </a:t>
            </a:r>
            <a:endParaRPr lang="en-IN" sz="3600" dirty="0">
              <a:latin typeface="Arial MT"/>
              <a:cs typeface="Arial MT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43473B80-3DD8-4085-8579-B53E3C049E2D}"/>
              </a:ext>
            </a:extLst>
          </p:cNvPr>
          <p:cNvSpPr txBox="1"/>
          <p:nvPr/>
        </p:nvSpPr>
        <p:spPr>
          <a:xfrm>
            <a:off x="4572000" y="1295400"/>
            <a:ext cx="4572000" cy="33371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" marR="26289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lang="en-US" sz="2000" b="1" dirty="0">
                <a:latin typeface="Calibri"/>
                <a:cs typeface="Calibri"/>
              </a:rPr>
              <a:t>DATA ANALYTICS CLUB</a:t>
            </a:r>
          </a:p>
          <a:p>
            <a:pPr marL="355600" marR="262890" indent="-3435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Provides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Technical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Theoretical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know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how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about </a:t>
            </a:r>
            <a:r>
              <a:rPr sz="2000" dirty="0">
                <a:latin typeface="Calibri"/>
                <a:cs typeface="Calibri"/>
              </a:rPr>
              <a:t>Analytical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tools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demand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Equips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students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Analytical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Tools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required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Business</a:t>
            </a:r>
            <a:endParaRPr sz="2000" dirty="0">
              <a:latin typeface="Calibri"/>
              <a:cs typeface="Calibri"/>
            </a:endParaRPr>
          </a:p>
          <a:p>
            <a:pPr marL="355600" marR="221615" indent="-343535">
              <a:lnSpc>
                <a:spcPct val="103200"/>
              </a:lnSpc>
              <a:spcBef>
                <a:spcPts val="30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Run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Analytics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enthusiastic students</a:t>
            </a:r>
            <a:endParaRPr lang="en-US" sz="2000" spc="-10" dirty="0">
              <a:latin typeface="Calibri"/>
              <a:cs typeface="Calibri"/>
            </a:endParaRPr>
          </a:p>
          <a:p>
            <a:pPr marL="355600" marR="221615" indent="-343535">
              <a:lnSpc>
                <a:spcPct val="103200"/>
              </a:lnSpc>
              <a:spcBef>
                <a:spcPts val="300"/>
              </a:spcBef>
              <a:buFont typeface="Arial MT"/>
              <a:buChar char="•"/>
              <a:tabLst>
                <a:tab pos="355600" algn="l"/>
              </a:tabLst>
            </a:pPr>
            <a:endParaRPr lang="en-US" sz="2000" spc="-10" dirty="0">
              <a:latin typeface="Calibri"/>
              <a:cs typeface="Calibri"/>
            </a:endParaRPr>
          </a:p>
          <a:p>
            <a:pPr marL="355600" marR="221615" indent="-343535">
              <a:lnSpc>
                <a:spcPct val="103200"/>
              </a:lnSpc>
              <a:spcBef>
                <a:spcPts val="3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000" b="1" dirty="0"/>
              <a:t>Inter</a:t>
            </a:r>
            <a:r>
              <a:rPr lang="en-IN" sz="2000" b="1" spc="100" dirty="0"/>
              <a:t> </a:t>
            </a:r>
            <a:r>
              <a:rPr lang="en-IN" sz="2000" b="1" dirty="0"/>
              <a:t>collegiate</a:t>
            </a:r>
            <a:r>
              <a:rPr lang="en-IN" sz="2000" b="1" spc="114" dirty="0"/>
              <a:t> </a:t>
            </a:r>
            <a:r>
              <a:rPr lang="en-IN" sz="2000" b="1" dirty="0"/>
              <a:t>fest-</a:t>
            </a:r>
            <a:r>
              <a:rPr lang="en-IN" sz="2000" b="1" spc="95" dirty="0"/>
              <a:t> </a:t>
            </a:r>
            <a:r>
              <a:rPr lang="en-IN" sz="2000" b="1" spc="-10" dirty="0"/>
              <a:t>SARGAM</a:t>
            </a:r>
          </a:p>
          <a:p>
            <a:pPr marL="355600" marR="221615" indent="-343535">
              <a:lnSpc>
                <a:spcPct val="103200"/>
              </a:lnSpc>
              <a:spcBef>
                <a:spcPts val="300"/>
              </a:spcBef>
              <a:buFont typeface="Arial MT"/>
              <a:buChar char="•"/>
              <a:tabLst>
                <a:tab pos="355600" algn="l"/>
              </a:tabLst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7629E34-6ECC-4D28-9B77-27174A19D98F}"/>
              </a:ext>
            </a:extLst>
          </p:cNvPr>
          <p:cNvSpPr txBox="1"/>
          <p:nvPr/>
        </p:nvSpPr>
        <p:spPr>
          <a:xfrm>
            <a:off x="4199891" y="4419600"/>
            <a:ext cx="4917440" cy="24147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10" dirty="0">
                <a:latin typeface="Calibri"/>
                <a:cs typeface="Calibri"/>
              </a:rPr>
              <a:t>Entrepreneurship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Development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0" dirty="0">
                <a:latin typeface="Calibri"/>
                <a:cs typeface="Calibri"/>
              </a:rPr>
              <a:t>&amp;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Calibri"/>
                <a:cs typeface="Calibri"/>
              </a:rPr>
              <a:t>Startup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Club</a:t>
            </a:r>
            <a:endParaRPr sz="2000" dirty="0">
              <a:latin typeface="Calibri"/>
              <a:cs typeface="Calibri"/>
            </a:endParaRPr>
          </a:p>
          <a:p>
            <a:pPr marL="813435" marR="245110" indent="-343535">
              <a:lnSpc>
                <a:spcPct val="100000"/>
              </a:lnSpc>
              <a:spcBef>
                <a:spcPts val="1655"/>
              </a:spcBef>
              <a:buFont typeface="Arial MT"/>
              <a:buChar char="•"/>
              <a:tabLst>
                <a:tab pos="813435" algn="l"/>
              </a:tabLst>
            </a:pPr>
            <a:r>
              <a:rPr sz="2000" dirty="0">
                <a:latin typeface="Calibri"/>
                <a:cs typeface="Calibri"/>
              </a:rPr>
              <a:t>Entrepreneurship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awareness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- </a:t>
            </a:r>
            <a:r>
              <a:rPr sz="2000" spc="-10" dirty="0">
                <a:latin typeface="Calibri"/>
                <a:cs typeface="Calibri"/>
              </a:rPr>
              <a:t>programmes</a:t>
            </a:r>
            <a:endParaRPr sz="2000" dirty="0">
              <a:latin typeface="Calibri"/>
              <a:cs typeface="Calibri"/>
            </a:endParaRPr>
          </a:p>
          <a:p>
            <a:pPr marL="812800" indent="-342900">
              <a:lnSpc>
                <a:spcPts val="2365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</a:tabLst>
            </a:pPr>
            <a:r>
              <a:rPr sz="2000" dirty="0">
                <a:latin typeface="Calibri"/>
                <a:cs typeface="Calibri"/>
              </a:rPr>
              <a:t>Business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workshops</a:t>
            </a:r>
            <a:endParaRPr sz="2000" dirty="0">
              <a:latin typeface="Calibri"/>
              <a:cs typeface="Calibri"/>
            </a:endParaRPr>
          </a:p>
          <a:p>
            <a:pPr marL="812800" indent="-342900">
              <a:lnSpc>
                <a:spcPts val="2365"/>
              </a:lnSpc>
              <a:buFont typeface="Arial MT"/>
              <a:buChar char="•"/>
              <a:tabLst>
                <a:tab pos="812800" algn="l"/>
              </a:tabLst>
            </a:pPr>
            <a:r>
              <a:rPr sz="2000" dirty="0">
                <a:latin typeface="Calibri"/>
                <a:cs typeface="Calibri"/>
              </a:rPr>
              <a:t>Ideas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pitch</a:t>
            </a:r>
            <a:endParaRPr sz="2000" dirty="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</a:tabLst>
            </a:pPr>
            <a:r>
              <a:rPr sz="2000" dirty="0">
                <a:latin typeface="Calibri"/>
                <a:cs typeface="Calibri"/>
              </a:rPr>
              <a:t>Supporting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Incubation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73E632-C90B-B243-B68B-0E6378D78E2F}"/>
              </a:ext>
            </a:extLst>
          </p:cNvPr>
          <p:cNvSpPr txBox="1">
            <a:spLocks/>
          </p:cNvSpPr>
          <p:nvPr/>
        </p:nvSpPr>
        <p:spPr>
          <a:xfrm>
            <a:off x="711440" y="228600"/>
            <a:ext cx="7886700" cy="438581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Fest: RUDRAKSH </a:t>
            </a:r>
            <a:endParaRPr lang="en-IN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811C5-37CF-7D06-6514-80D00B7BD337}"/>
              </a:ext>
            </a:extLst>
          </p:cNvPr>
          <p:cNvSpPr txBox="1"/>
          <p:nvPr/>
        </p:nvSpPr>
        <p:spPr>
          <a:xfrm>
            <a:off x="3179282" y="4251367"/>
            <a:ext cx="95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</a:p>
          <a:p>
            <a:pPr algn="ctr"/>
            <a:r>
              <a:rPr lang="en-IN" sz="1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IN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6557E0-40AF-E62C-4CD9-CA6BFB0B683E}"/>
              </a:ext>
            </a:extLst>
          </p:cNvPr>
          <p:cNvSpPr txBox="1"/>
          <p:nvPr/>
        </p:nvSpPr>
        <p:spPr>
          <a:xfrm>
            <a:off x="5692583" y="3180873"/>
            <a:ext cx="938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</a:p>
          <a:p>
            <a:pPr algn="ctr"/>
            <a:r>
              <a:rPr lang="en-IN" sz="1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IN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79BAB-E4DA-0933-7951-102278FC8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81" y="3103655"/>
            <a:ext cx="3711001" cy="3525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3D1B9B-868F-EBAA-D4F8-F7D94FEF05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6" y="1382170"/>
            <a:ext cx="2331720" cy="1559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72A41-FC2A-AFB3-922B-FA508CCD63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6" y="3116538"/>
            <a:ext cx="2331720" cy="1311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BBA4D-34CB-ABD3-EF4E-A573B03195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4" y="4595198"/>
            <a:ext cx="2331720" cy="2034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33FFC4-467B-E3DF-5155-C3CA83E022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295" y="1377639"/>
            <a:ext cx="2282171" cy="1559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4F5D84-E9D5-4005-4F97-6BA3D509A1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295" y="3070666"/>
            <a:ext cx="2282171" cy="14033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7C143B-34F5-A6D2-409E-383858C9C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60" y="4623070"/>
            <a:ext cx="2278506" cy="2006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2E1813-8AEF-45B2-82FF-4C1E72A28E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81" y="1370600"/>
            <a:ext cx="3711001" cy="1688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94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73E632-C90B-B243-B68B-0E6378D78E2F}"/>
              </a:ext>
            </a:extLst>
          </p:cNvPr>
          <p:cNvSpPr txBox="1">
            <a:spLocks/>
          </p:cNvSpPr>
          <p:nvPr/>
        </p:nvSpPr>
        <p:spPr>
          <a:xfrm>
            <a:off x="724043" y="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Achievements in Sports  </a:t>
            </a:r>
            <a:endParaRPr lang="en-IN" sz="33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2" descr="New Horizon College of Engineering">
            <a:extLst>
              <a:ext uri="{FF2B5EF4-FFF2-40B4-BE49-F238E27FC236}">
                <a16:creationId xmlns:a16="http://schemas.microsoft.com/office/drawing/2014/main" id="{454003C1-7772-D881-4650-EB899FBD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14" y="106201"/>
            <a:ext cx="1192058" cy="119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0D790-3816-E999-CB2C-C248669882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6"/>
          <a:stretch/>
        </p:blipFill>
        <p:spPr>
          <a:xfrm>
            <a:off x="3280410" y="3764833"/>
            <a:ext cx="5074481" cy="21259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4EB79B-491D-F400-5B95-410686443C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" y="1346160"/>
            <a:ext cx="2957741" cy="454465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9E845-3DB3-4977-C31F-4DB659998D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094"/>
          <a:stretch/>
        </p:blipFill>
        <p:spPr>
          <a:xfrm>
            <a:off x="3234250" y="1346160"/>
            <a:ext cx="5120641" cy="23228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767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838200"/>
            <a:ext cx="5334000" cy="21749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Rural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development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programmes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Unnat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Bharat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Yojna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(UBA)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Ministry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HRD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Five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villages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adopted</a:t>
            </a:r>
            <a:endParaRPr sz="2000" dirty="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Social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awareness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drives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these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villages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every semester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Plastic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campaign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villages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68" y="167398"/>
            <a:ext cx="2394232" cy="442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9CA824-EC2E-4EAC-A4D9-568FBF3D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124200"/>
            <a:ext cx="3810000" cy="3733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6F1823-F90D-4EB2-87CC-7A31B6DE29A7}"/>
              </a:ext>
            </a:extLst>
          </p:cNvPr>
          <p:cNvSpPr/>
          <p:nvPr/>
        </p:nvSpPr>
        <p:spPr>
          <a:xfrm>
            <a:off x="990600" y="76200"/>
            <a:ext cx="8153400" cy="32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9100" marR="1620520" indent="-180340">
              <a:lnSpc>
                <a:spcPct val="101800"/>
              </a:lnSpc>
              <a:spcBef>
                <a:spcPts val="60"/>
              </a:spcBef>
            </a:pPr>
            <a:r>
              <a:rPr lang="en-US" sz="1600" b="1" dirty="0">
                <a:solidFill>
                  <a:srgbClr val="4F81BC"/>
                </a:solidFill>
                <a:latin typeface="Arial"/>
                <a:cs typeface="Arial"/>
              </a:rPr>
              <a:t>SOCIAL</a:t>
            </a:r>
            <a:r>
              <a:rPr lang="en-US" sz="1600" b="1" spc="-7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F81BC"/>
                </a:solidFill>
                <a:latin typeface="Arial"/>
                <a:cs typeface="Arial"/>
              </a:rPr>
              <a:t>OUTREACH</a:t>
            </a:r>
            <a:r>
              <a:rPr lang="en-US" sz="1600" b="1" spc="-5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lang="en-US" sz="1600" b="1" spc="-25" dirty="0">
                <a:solidFill>
                  <a:srgbClr val="4F81BC"/>
                </a:solidFill>
                <a:latin typeface="Arial"/>
                <a:cs typeface="Arial"/>
              </a:rPr>
              <a:t>AND </a:t>
            </a:r>
            <a:r>
              <a:rPr lang="en-US" sz="1600" b="1" dirty="0">
                <a:solidFill>
                  <a:srgbClr val="4F81BC"/>
                </a:solidFill>
                <a:latin typeface="Arial"/>
                <a:cs typeface="Arial"/>
              </a:rPr>
              <a:t>EXTENSION </a:t>
            </a:r>
            <a:r>
              <a:rPr lang="en-US" sz="1600" b="1" spc="-10" dirty="0">
                <a:solidFill>
                  <a:srgbClr val="4F81BC"/>
                </a:solidFill>
                <a:latin typeface="Arial"/>
                <a:cs typeface="Arial"/>
              </a:rPr>
              <a:t>ACTIVITIES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4B282-9D79-4DB7-BB8B-3D525379B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1800"/>
            <a:ext cx="5334000" cy="3886200"/>
          </a:xfrm>
          <a:prstGeom prst="rect">
            <a:avLst/>
          </a:prstGeom>
        </p:spPr>
      </p:pic>
      <p:pic>
        <p:nvPicPr>
          <p:cNvPr id="7" name="image11.jpeg">
            <a:extLst>
              <a:ext uri="{FF2B5EF4-FFF2-40B4-BE49-F238E27FC236}">
                <a16:creationId xmlns:a16="http://schemas.microsoft.com/office/drawing/2014/main" id="{F842A321-8DBB-45CD-AD81-9CD2305CED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4000" y="381000"/>
            <a:ext cx="35814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43" y="150778"/>
            <a:ext cx="2025253" cy="31695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543049"/>
            <a:ext cx="9067800" cy="5314948"/>
            <a:chOff x="533400" y="1543049"/>
            <a:chExt cx="8534400" cy="5314948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1600199"/>
              <a:ext cx="2971800" cy="2228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475" y="1543049"/>
              <a:ext cx="3457575" cy="22669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7050" y="1543049"/>
              <a:ext cx="2190750" cy="23336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450" y="3771900"/>
              <a:ext cx="4276725" cy="308609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29175" y="3771899"/>
            <a:ext cx="4314825" cy="30860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145F81-0F45-4E3F-A9B0-90492DA2F629}"/>
              </a:ext>
            </a:extLst>
          </p:cNvPr>
          <p:cNvSpPr/>
          <p:nvPr/>
        </p:nvSpPr>
        <p:spPr>
          <a:xfrm>
            <a:off x="2146696" y="422820"/>
            <a:ext cx="68935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Glimpse of Industrial Visits</a:t>
            </a:r>
          </a:p>
        </p:txBody>
      </p:sp>
    </p:spTree>
    <p:extLst>
      <p:ext uri="{BB962C8B-B14F-4D97-AF65-F5344CB8AC3E}">
        <p14:creationId xmlns:p14="http://schemas.microsoft.com/office/powerpoint/2010/main" val="230463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775" y="1295400"/>
            <a:ext cx="4191000" cy="303993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marR="5080" indent="-343535">
              <a:lnSpc>
                <a:spcPts val="3829"/>
              </a:lnSpc>
              <a:spcBef>
                <a:spcPts val="26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Two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days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residential programme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64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Team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building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Creative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thinking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Public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speaking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Confidence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building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1600200"/>
            <a:ext cx="5334000" cy="5257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01" y="137808"/>
            <a:ext cx="1679933" cy="2618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03425" y="283210"/>
            <a:ext cx="6125210" cy="111887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419100" marR="5080" indent="-407034">
              <a:lnSpc>
                <a:spcPts val="4280"/>
              </a:lnSpc>
              <a:spcBef>
                <a:spcPts val="245"/>
              </a:spcBef>
            </a:pPr>
            <a:r>
              <a:rPr sz="3600" dirty="0"/>
              <a:t>OUTBOUND</a:t>
            </a:r>
            <a:r>
              <a:rPr sz="3600" spc="-30" dirty="0"/>
              <a:t> </a:t>
            </a:r>
            <a:r>
              <a:rPr sz="3600" spc="-10" dirty="0"/>
              <a:t>EXPERIENTIAL </a:t>
            </a:r>
            <a:r>
              <a:rPr sz="3600" dirty="0"/>
              <a:t>TRAINING</a:t>
            </a:r>
            <a:r>
              <a:rPr sz="3600" spc="-80" dirty="0"/>
              <a:t> </a:t>
            </a:r>
            <a:r>
              <a:rPr sz="3600" spc="-10" dirty="0"/>
              <a:t>PROGRAMME</a:t>
            </a:r>
            <a:endParaRPr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D9607-BD96-4F9F-A4F8-E6293D23A3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4357796"/>
            <a:ext cx="3671147" cy="25002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73E632-C90B-B243-B68B-0E6378D78E2F}"/>
              </a:ext>
            </a:extLst>
          </p:cNvPr>
          <p:cNvSpPr txBox="1">
            <a:spLocks/>
          </p:cNvSpPr>
          <p:nvPr/>
        </p:nvSpPr>
        <p:spPr>
          <a:xfrm>
            <a:off x="680268" y="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Memorandum Of Understanding (MoU)</a:t>
            </a:r>
            <a:endParaRPr lang="en-IN" sz="33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E9FC22-7217-4E45-8E5A-F4B1829A1239}"/>
              </a:ext>
            </a:extLst>
          </p:cNvPr>
          <p:cNvSpPr txBox="1"/>
          <p:nvPr/>
        </p:nvSpPr>
        <p:spPr>
          <a:xfrm>
            <a:off x="3994968" y="323533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40C15C2-9987-5263-7B55-CCACD2235D9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89" y="1219200"/>
            <a:ext cx="2752663" cy="1910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F1160-521C-D765-731B-3B71A1EDF32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89" y="3200400"/>
            <a:ext cx="2752663" cy="1666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445BE-028E-0580-6142-1E48149250FF}"/>
              </a:ext>
            </a:extLst>
          </p:cNvPr>
          <p:cNvSpPr txBox="1"/>
          <p:nvPr/>
        </p:nvSpPr>
        <p:spPr>
          <a:xfrm>
            <a:off x="323236" y="4953000"/>
            <a:ext cx="2572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>
              <a:defRPr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Bangalore Management Association (BMA)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E129005-1FA6-017A-5CCE-BB8B7D304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95" y="1213856"/>
            <a:ext cx="2643251" cy="1910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C:\Users\HP\Downloads\WhatsApp Image 2024-03-23 at 14.52.07.jpeg">
            <a:extLst>
              <a:ext uri="{FF2B5EF4-FFF2-40B4-BE49-F238E27FC236}">
                <a16:creationId xmlns:a16="http://schemas.microsoft.com/office/drawing/2014/main" id="{FF2AEAA0-A5A1-7A62-CF4D-9DA8E076416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5"/>
          <a:stretch/>
        </p:blipFill>
        <p:spPr bwMode="auto">
          <a:xfrm>
            <a:off x="3202627" y="3200400"/>
            <a:ext cx="2654519" cy="1718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F7519E-DAF5-4E2C-8396-AF4DBC9E3216}"/>
              </a:ext>
            </a:extLst>
          </p:cNvPr>
          <p:cNvSpPr txBox="1"/>
          <p:nvPr/>
        </p:nvSpPr>
        <p:spPr>
          <a:xfrm>
            <a:off x="2998553" y="4953000"/>
            <a:ext cx="3031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>
              <a:defRPr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Karnataka Management Association (KMA)</a:t>
            </a:r>
          </a:p>
        </p:txBody>
      </p:sp>
      <p:pic>
        <p:nvPicPr>
          <p:cNvPr id="10" name="Content Placeholder 3" descr="C:\Users\HP\AppData\Local\Packages\Microsoft.Windows.Photos_8wekyb3d8bbwe\TempState\ShareServiceTempFolder\MOU -1.jpeg">
            <a:extLst>
              <a:ext uri="{FF2B5EF4-FFF2-40B4-BE49-F238E27FC236}">
                <a16:creationId xmlns:a16="http://schemas.microsoft.com/office/drawing/2014/main" id="{DF39E4C4-1D7B-667F-9252-CB14784253CE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84" y="1216457"/>
            <a:ext cx="2846676" cy="1907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C:\Users\HP\AppData\Local\Packages\Microsoft.Windows.Photos_8wekyb3d8bbwe\TempState\ShareServiceTempFolder\MOU-4.jpeg">
            <a:extLst>
              <a:ext uri="{FF2B5EF4-FFF2-40B4-BE49-F238E27FC236}">
                <a16:creationId xmlns:a16="http://schemas.microsoft.com/office/drawing/2014/main" id="{2554A79B-E220-588A-54C2-95238D4BC1F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85" y="3200400"/>
            <a:ext cx="2846676" cy="1718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5445BE-028E-0580-6142-1E48149250FF}"/>
              </a:ext>
            </a:extLst>
          </p:cNvPr>
          <p:cNvSpPr txBox="1"/>
          <p:nvPr/>
        </p:nvSpPr>
        <p:spPr>
          <a:xfrm>
            <a:off x="6781800" y="5029200"/>
            <a:ext cx="1614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685800" rtl="0">
              <a:defRPr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MTC Global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BC3E3E6-81D7-4FF3-BB4F-B42A9A79FF1E}"/>
              </a:ext>
            </a:extLst>
          </p:cNvPr>
          <p:cNvSpPr txBox="1">
            <a:spLocks/>
          </p:cNvSpPr>
          <p:nvPr/>
        </p:nvSpPr>
        <p:spPr>
          <a:xfrm>
            <a:off x="1108392" y="685800"/>
            <a:ext cx="6320155" cy="447558"/>
          </a:xfrm>
          <a:prstGeom prst="rect">
            <a:avLst/>
          </a:prstGeom>
        </p:spPr>
        <p:txBody>
          <a:bodyPr vert="horz" wrap="square" lIns="0" tIns="16510" rIns="0" bIns="0" rtlCol="0" anchor="b">
            <a:spAutoFit/>
          </a:bodyPr>
          <a:lstStyle>
            <a:lvl1pPr algn="ctr">
              <a:defRPr sz="4500" b="1" i="0">
                <a:solidFill>
                  <a:srgbClr val="4F81BC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en-IN" sz="2800">
                <a:solidFill>
                  <a:srgbClr val="FF0000"/>
                </a:solidFill>
              </a:rPr>
              <a:t>KNOWLEDGE</a:t>
            </a:r>
            <a:r>
              <a:rPr lang="en-IN" sz="2800" spc="114">
                <a:solidFill>
                  <a:srgbClr val="FF0000"/>
                </a:solidFill>
              </a:rPr>
              <a:t> </a:t>
            </a:r>
            <a:r>
              <a:rPr lang="en-IN" sz="2800" spc="-10">
                <a:solidFill>
                  <a:srgbClr val="FF0000"/>
                </a:solidFill>
              </a:rPr>
              <a:t>PARTNERS</a:t>
            </a:r>
            <a:endParaRPr lang="en-IN" sz="2800" dirty="0">
              <a:solidFill>
                <a:srgbClr val="FF0000"/>
              </a:solidFill>
            </a:endParaRPr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id="{DD4BC4A9-5012-4CF2-86C4-18A5D53BAFB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290" y="6172200"/>
            <a:ext cx="1792941" cy="520143"/>
          </a:xfrm>
          <a:prstGeom prst="rect">
            <a:avLst/>
          </a:prstGeom>
        </p:spPr>
      </p:pic>
      <p:pic>
        <p:nvPicPr>
          <p:cNvPr id="15" name="object 7">
            <a:extLst>
              <a:ext uri="{FF2B5EF4-FFF2-40B4-BE49-F238E27FC236}">
                <a16:creationId xmlns:a16="http://schemas.microsoft.com/office/drawing/2014/main" id="{FD17FACA-3E1C-483E-9CCB-51146C38D0DF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85005" y="5987493"/>
            <a:ext cx="1447800" cy="704850"/>
          </a:xfrm>
          <a:prstGeom prst="rect">
            <a:avLst/>
          </a:prstGeom>
        </p:spPr>
      </p:pic>
      <p:pic>
        <p:nvPicPr>
          <p:cNvPr id="16" name="object 8">
            <a:extLst>
              <a:ext uri="{FF2B5EF4-FFF2-40B4-BE49-F238E27FC236}">
                <a16:creationId xmlns:a16="http://schemas.microsoft.com/office/drawing/2014/main" id="{1023C30F-C9CC-421D-8E6D-E5388A5DDFAA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47534" y="5953577"/>
            <a:ext cx="1171575" cy="704850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5B053C92-1C37-42DD-A4A0-653B1208882D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01809" y="6012034"/>
            <a:ext cx="1657350" cy="704850"/>
          </a:xfrm>
          <a:prstGeom prst="rect">
            <a:avLst/>
          </a:prstGeom>
        </p:spPr>
      </p:pic>
      <p:pic>
        <p:nvPicPr>
          <p:cNvPr id="18" name="object 11">
            <a:extLst>
              <a:ext uri="{FF2B5EF4-FFF2-40B4-BE49-F238E27FC236}">
                <a16:creationId xmlns:a16="http://schemas.microsoft.com/office/drawing/2014/main" id="{176EF232-747B-4947-934A-78B63AC7D5A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58995" y="5838824"/>
            <a:ext cx="1732913" cy="8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18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ta Consultancy Services (TCS) - Indian Yoga Association">
            <a:extLst>
              <a:ext uri="{FF2B5EF4-FFF2-40B4-BE49-F238E27FC236}">
                <a16:creationId xmlns:a16="http://schemas.microsoft.com/office/drawing/2014/main" id="{79A130DA-3F88-6621-D050-56D4D2B9B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8" y="1098333"/>
            <a:ext cx="1604283" cy="98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rloskar Capital rebrands as Arka Fincap">
            <a:extLst>
              <a:ext uri="{FF2B5EF4-FFF2-40B4-BE49-F238E27FC236}">
                <a16:creationId xmlns:a16="http://schemas.microsoft.com/office/drawing/2014/main" id="{94BA45E7-144C-F348-BDA0-C2A6A2A8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23" y="1055919"/>
            <a:ext cx="2124586" cy="98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A05DC-AFBA-35A8-7F98-143626D4E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643" y="1515358"/>
            <a:ext cx="2477065" cy="77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98A357-B61D-1FEE-9164-80B2A0C37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48" y="2227821"/>
            <a:ext cx="2167762" cy="537329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830CEC-E283-2AE3-F490-97EB5EAE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42" y="1162549"/>
            <a:ext cx="1759193" cy="70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rnst &amp; Young - Wikipedia">
            <a:extLst>
              <a:ext uri="{FF2B5EF4-FFF2-40B4-BE49-F238E27FC236}">
                <a16:creationId xmlns:a16="http://schemas.microsoft.com/office/drawing/2014/main" id="{D3B1251B-1E8C-EE10-0D13-E6BE3FBBE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306" y="3241643"/>
            <a:ext cx="1053459" cy="10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loitte: Channel Profile &amp; Services | Channel Insider">
            <a:extLst>
              <a:ext uri="{FF2B5EF4-FFF2-40B4-BE49-F238E27FC236}">
                <a16:creationId xmlns:a16="http://schemas.microsoft.com/office/drawing/2014/main" id="{C483BCA5-F51A-09CC-9846-5F25DED14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0" b="30983"/>
          <a:stretch/>
        </p:blipFill>
        <p:spPr bwMode="auto">
          <a:xfrm>
            <a:off x="4627642" y="2186430"/>
            <a:ext cx="1785344" cy="74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ociete Generale Logo - Société Générale">
            <a:extLst>
              <a:ext uri="{FF2B5EF4-FFF2-40B4-BE49-F238E27FC236}">
                <a16:creationId xmlns:a16="http://schemas.microsoft.com/office/drawing/2014/main" id="{107D51F6-6BBD-9265-7176-30232EE4F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2" b="29249"/>
          <a:stretch/>
        </p:blipFill>
        <p:spPr bwMode="auto">
          <a:xfrm>
            <a:off x="6588820" y="2186429"/>
            <a:ext cx="2284232" cy="89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A9CC2F4A-8578-C4EB-92EC-CB9D1C0D4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15" y="3250202"/>
            <a:ext cx="3162693" cy="85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urya FinTech | LinkedIn">
            <a:extLst>
              <a:ext uri="{FF2B5EF4-FFF2-40B4-BE49-F238E27FC236}">
                <a16:creationId xmlns:a16="http://schemas.microsoft.com/office/drawing/2014/main" id="{CC4C8ED8-8E84-B294-F110-C42392FA6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064" y="3299619"/>
            <a:ext cx="1103488" cy="110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U.S. Fintech Company Bluevine Announces Legal Entity in India">
            <a:extLst>
              <a:ext uri="{FF2B5EF4-FFF2-40B4-BE49-F238E27FC236}">
                <a16:creationId xmlns:a16="http://schemas.microsoft.com/office/drawing/2014/main" id="{E0998FED-4430-5C74-3CD1-2D30251B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87" y="3320987"/>
            <a:ext cx="1963684" cy="102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hadowfax Technologies Pvt Ltd in Ola Building and Thomas Cook,Delhi - Best  Courier Services near me in Delhi - Justdial">
            <a:extLst>
              <a:ext uri="{FF2B5EF4-FFF2-40B4-BE49-F238E27FC236}">
                <a16:creationId xmlns:a16="http://schemas.microsoft.com/office/drawing/2014/main" id="{5AB06FBE-09FB-48EB-5929-2A84D70E6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16" y="4427265"/>
            <a:ext cx="1221587" cy="12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Broadridge - Leader in Fintech Solutions - Communications, Technology, Data  &amp; Intelligence">
            <a:extLst>
              <a:ext uri="{FF2B5EF4-FFF2-40B4-BE49-F238E27FC236}">
                <a16:creationId xmlns:a16="http://schemas.microsoft.com/office/drawing/2014/main" id="{D708631C-C6AA-4382-7F27-506EEC54D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75" y="4583824"/>
            <a:ext cx="3379606" cy="12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LTI and Mindtree to Start Operating as a Merged Entity From November 14,  2022 | Business Wire">
            <a:extLst>
              <a:ext uri="{FF2B5EF4-FFF2-40B4-BE49-F238E27FC236}">
                <a16:creationId xmlns:a16="http://schemas.microsoft.com/office/drawing/2014/main" id="{84071C10-CBD0-C9E6-4BA2-65818024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389" y="4728754"/>
            <a:ext cx="3228304" cy="9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CWIN">
            <a:extLst>
              <a:ext uri="{FF2B5EF4-FFF2-40B4-BE49-F238E27FC236}">
                <a16:creationId xmlns:a16="http://schemas.microsoft.com/office/drawing/2014/main" id="{102E916A-9F33-E3C9-D5D6-6E4AE1DED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86" y="2435880"/>
            <a:ext cx="1782314" cy="49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FBE99F-04AA-4CA9-B796-E64DFEE19954}"/>
              </a:ext>
            </a:extLst>
          </p:cNvPr>
          <p:cNvSpPr/>
          <p:nvPr/>
        </p:nvSpPr>
        <p:spPr>
          <a:xfrm>
            <a:off x="991758" y="144033"/>
            <a:ext cx="66287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List of Companies Hiring MBA</a:t>
            </a:r>
            <a:endParaRPr lang="en-IN" sz="3200" b="1" dirty="0"/>
          </a:p>
        </p:txBody>
      </p:sp>
      <p:pic>
        <p:nvPicPr>
          <p:cNvPr id="18" name="Picture 2" descr="Home | Aptin LLC">
            <a:extLst>
              <a:ext uri="{FF2B5EF4-FFF2-40B4-BE49-F238E27FC236}">
                <a16:creationId xmlns:a16="http://schemas.microsoft.com/office/drawing/2014/main" id="{086670F1-75C1-4140-B05F-34421729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9" y="5894306"/>
            <a:ext cx="2628900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Zepto (company) - Wikipedia">
            <a:extLst>
              <a:ext uri="{FF2B5EF4-FFF2-40B4-BE49-F238E27FC236}">
                <a16:creationId xmlns:a16="http://schemas.microsoft.com/office/drawing/2014/main" id="{09DFC66B-7590-4E12-A414-0F6BE0DF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47" y="5872464"/>
            <a:ext cx="2155440" cy="71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entricity, a Provider of Innovative Lifestyle Services,">
            <a:extLst>
              <a:ext uri="{FF2B5EF4-FFF2-40B4-BE49-F238E27FC236}">
                <a16:creationId xmlns:a16="http://schemas.microsoft.com/office/drawing/2014/main" id="{FC6EEB50-1A2B-47EF-984D-D1BE559A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693" y="5760164"/>
            <a:ext cx="2234971" cy="8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Volvo Logo | Storia, valore, PNG">
            <a:extLst>
              <a:ext uri="{FF2B5EF4-FFF2-40B4-BE49-F238E27FC236}">
                <a16:creationId xmlns:a16="http://schemas.microsoft.com/office/drawing/2014/main" id="{696144D1-9FF3-49EE-87FC-C3E0B1A7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8" y="595708"/>
            <a:ext cx="1476080" cy="85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ZopSmart - Crunchbase Investor Profile &amp; Investments">
            <a:extLst>
              <a:ext uri="{FF2B5EF4-FFF2-40B4-BE49-F238E27FC236}">
                <a16:creationId xmlns:a16="http://schemas.microsoft.com/office/drawing/2014/main" id="{D4BBD54A-FA12-4DB9-AFAE-FFB178ED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04" y="746224"/>
            <a:ext cx="2404959" cy="76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8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FE11289-3DD5-419E-8DD3-8BD39368B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3440"/>
          <a:stretch/>
        </p:blipFill>
        <p:spPr>
          <a:xfrm>
            <a:off x="5943600" y="0"/>
            <a:ext cx="3200400" cy="3429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440BAD-8D8D-4346-82A5-B56DD85E4A0A}"/>
              </a:ext>
            </a:extLst>
          </p:cNvPr>
          <p:cNvSpPr/>
          <p:nvPr/>
        </p:nvSpPr>
        <p:spPr>
          <a:xfrm>
            <a:off x="0" y="0"/>
            <a:ext cx="5943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Expert Corporate Trainer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24+ years of experience in leadership development, team building, performance management, cross-cultural training and in enhancing organizational excellence.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Certified Industry Specialist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Holds certifications in TTT (Infosys), NLP, Appreciative Inquiry, and Situational Leadership (Ken Blanchard) and utilizes psychometric analysis, case studies, and management games.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Prestigious Industry Collaborations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Delivered training for leading organizations such as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IpInfusion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Airtel, CGI-Logica, Marico India Ltd, HAL, Novotel, and NOVONORDISK, along with 15+ years as a corporate trainer for CII.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Prolific Researcher &amp; Author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Published 68+ research papers in UGC and Scopus-indexed journals, specializing in HR, OB and Digital business-authored seven management books.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Tailored, High-Impact Training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Designs and delivers customized, interactive, results-driven programs to meet specific corporate needs &amp; drives organizational growth.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C52DE4-E455-4BC6-B5A7-A8ACF3730C74}"/>
              </a:ext>
            </a:extLst>
          </p:cNvPr>
          <p:cNvSpPr/>
          <p:nvPr/>
        </p:nvSpPr>
        <p:spPr>
          <a:xfrm>
            <a:off x="6477000" y="3886200"/>
            <a:ext cx="2438400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 Rose Kavitha</a:t>
            </a:r>
            <a:endParaRPr lang="en-IN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EA0BB-26EE-9410-1A67-E3202F1AF7D4}"/>
              </a:ext>
            </a:extLst>
          </p:cNvPr>
          <p:cNvSpPr txBox="1">
            <a:spLocks/>
          </p:cNvSpPr>
          <p:nvPr/>
        </p:nvSpPr>
        <p:spPr>
          <a:xfrm>
            <a:off x="943011" y="39430"/>
            <a:ext cx="28240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Faculty-MBA </a:t>
            </a:r>
            <a:endParaRPr lang="en-IN" sz="33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4EDE8B-F83E-1BC5-BE48-54ACC27794B4}"/>
              </a:ext>
            </a:extLst>
          </p:cNvPr>
          <p:cNvSpPr txBox="1"/>
          <p:nvPr/>
        </p:nvSpPr>
        <p:spPr>
          <a:xfrm>
            <a:off x="3335642" y="2414370"/>
            <a:ext cx="2070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Priyameet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Kaur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Professor  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5029E5-3479-52DD-FC51-708EA297428F}"/>
              </a:ext>
            </a:extLst>
          </p:cNvPr>
          <p:cNvSpPr txBox="1"/>
          <p:nvPr/>
        </p:nvSpPr>
        <p:spPr>
          <a:xfrm>
            <a:off x="5843556" y="2424802"/>
            <a:ext cx="1676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Dhanalakshmi RV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4683AC-6EAD-7935-A952-029BEAF876B4}"/>
              </a:ext>
            </a:extLst>
          </p:cNvPr>
          <p:cNvSpPr txBox="1"/>
          <p:nvPr/>
        </p:nvSpPr>
        <p:spPr>
          <a:xfrm>
            <a:off x="727980" y="3930419"/>
            <a:ext cx="1676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Sheshu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Sr. Assistant Professor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193F8E-3785-0B02-339B-1DA6EA27A0BC}"/>
              </a:ext>
            </a:extLst>
          </p:cNvPr>
          <p:cNvSpPr txBox="1"/>
          <p:nvPr/>
        </p:nvSpPr>
        <p:spPr>
          <a:xfrm>
            <a:off x="2541786" y="3899156"/>
            <a:ext cx="1676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Saumi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Roy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Sr. Assistant Professor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0C06C0-D2AF-2F48-4B31-DE0FDE00BF83}"/>
              </a:ext>
            </a:extLst>
          </p:cNvPr>
          <p:cNvSpPr txBox="1"/>
          <p:nvPr/>
        </p:nvSpPr>
        <p:spPr>
          <a:xfrm>
            <a:off x="4374224" y="3921108"/>
            <a:ext cx="1676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Shalini SN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Assistant Professor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9C323C-A7C9-C1A2-BE75-2829433CFD77}"/>
              </a:ext>
            </a:extLst>
          </p:cNvPr>
          <p:cNvSpPr txBox="1"/>
          <p:nvPr/>
        </p:nvSpPr>
        <p:spPr>
          <a:xfrm>
            <a:off x="6362477" y="3869325"/>
            <a:ext cx="1875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Ankita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Jeewankar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Assistant Professor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818B4E-4948-B6D7-0831-60EC3083B7F1}"/>
              </a:ext>
            </a:extLst>
          </p:cNvPr>
          <p:cNvSpPr txBox="1"/>
          <p:nvPr/>
        </p:nvSpPr>
        <p:spPr>
          <a:xfrm>
            <a:off x="576588" y="5887841"/>
            <a:ext cx="1676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Rajat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Hubballi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Assistant Professor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69F139-F22F-3C6F-4600-5F962CEB62CB}"/>
              </a:ext>
            </a:extLst>
          </p:cNvPr>
          <p:cNvSpPr txBox="1"/>
          <p:nvPr/>
        </p:nvSpPr>
        <p:spPr>
          <a:xfrm>
            <a:off x="2694326" y="5949736"/>
            <a:ext cx="1676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Madhuraj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Assistant Professor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78E62C-9731-3BE2-D73E-97D4DA83B6E8}"/>
              </a:ext>
            </a:extLst>
          </p:cNvPr>
          <p:cNvSpPr txBox="1"/>
          <p:nvPr/>
        </p:nvSpPr>
        <p:spPr>
          <a:xfrm>
            <a:off x="4374224" y="5949735"/>
            <a:ext cx="1676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Naresh KV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Assistant Professor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A4A51-E2F7-46FF-82C4-A3FA388E6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366" y="1033602"/>
            <a:ext cx="1365237" cy="1230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D2249B-0F91-9A40-9B56-04293E7803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7"/>
          <a:stretch/>
        </p:blipFill>
        <p:spPr>
          <a:xfrm>
            <a:off x="859995" y="4453179"/>
            <a:ext cx="1109811" cy="12596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6D0B04-F048-77BE-433E-99F900D96E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50" t="5785" r="4051" b="5785"/>
          <a:stretch/>
        </p:blipFill>
        <p:spPr>
          <a:xfrm>
            <a:off x="943011" y="2839182"/>
            <a:ext cx="1060814" cy="10301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97483B-0FB0-2B2D-1F87-8785CB79A5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755" y="2913924"/>
            <a:ext cx="1200704" cy="10232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39E2FFD-36B3-5D34-61E5-D8A0C7CD114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30"/>
          <a:stretch/>
        </p:blipFill>
        <p:spPr>
          <a:xfrm>
            <a:off x="3015498" y="4501440"/>
            <a:ext cx="1109810" cy="123305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2556CF-9B19-6A9F-A519-51BF3BB86D3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17" t="24964" b="34894"/>
          <a:stretch/>
        </p:blipFill>
        <p:spPr>
          <a:xfrm>
            <a:off x="5705561" y="970641"/>
            <a:ext cx="1567338" cy="13835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FB63C2A-C17A-AACE-C7A6-E1EDC8F6167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7"/>
          <a:stretch/>
        </p:blipFill>
        <p:spPr>
          <a:xfrm>
            <a:off x="4534497" y="2835190"/>
            <a:ext cx="1305001" cy="110888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53CD856-B19A-2EE6-922C-336D0E189BE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0434"/>
          <a:stretch/>
        </p:blipFill>
        <p:spPr>
          <a:xfrm>
            <a:off x="4660020" y="4433272"/>
            <a:ext cx="1393696" cy="1273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16A6C-00E2-53DA-2146-4C621A9BB40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607" b="69231" l="9630" r="94074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7" t="27234" r="2251" b="29235"/>
          <a:stretch/>
        </p:blipFill>
        <p:spPr>
          <a:xfrm>
            <a:off x="6627225" y="2899063"/>
            <a:ext cx="1291347" cy="9768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5DC207-0CE2-440A-9A6F-AF722B9906F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3440"/>
          <a:stretch/>
        </p:blipFill>
        <p:spPr>
          <a:xfrm>
            <a:off x="1103872" y="990357"/>
            <a:ext cx="1437914" cy="15406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11B73E-67D7-4142-BBE6-F381F3A8E325}"/>
              </a:ext>
            </a:extLst>
          </p:cNvPr>
          <p:cNvSpPr txBox="1"/>
          <p:nvPr/>
        </p:nvSpPr>
        <p:spPr>
          <a:xfrm>
            <a:off x="727980" y="2490043"/>
            <a:ext cx="2070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Rose Kavitha                  Professor  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B2E1E-CEDA-4057-9B54-CE7DCAAAB8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24" y="4236033"/>
            <a:ext cx="1369828" cy="184806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D5BC5C4-519B-42CC-88A0-D2972B7F0765}"/>
              </a:ext>
            </a:extLst>
          </p:cNvPr>
          <p:cNvSpPr txBox="1"/>
          <p:nvPr/>
        </p:nvSpPr>
        <p:spPr>
          <a:xfrm>
            <a:off x="6507211" y="6063782"/>
            <a:ext cx="1676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Neelima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Ravindran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Assistant Professor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F6729-F64D-4DA2-B27E-E694AB74E4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94811" y="74552"/>
            <a:ext cx="1875288" cy="131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13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9262" y="1592262"/>
            <a:ext cx="8178800" cy="4826000"/>
            <a:chOff x="449262" y="1592262"/>
            <a:chExt cx="8178800" cy="4826000"/>
          </a:xfrm>
        </p:grpSpPr>
        <p:sp>
          <p:nvSpPr>
            <p:cNvPr id="3" name="object 3"/>
            <p:cNvSpPr/>
            <p:nvPr/>
          </p:nvSpPr>
          <p:spPr>
            <a:xfrm>
              <a:off x="461962" y="1604962"/>
              <a:ext cx="8153400" cy="4800600"/>
            </a:xfrm>
            <a:custGeom>
              <a:avLst/>
              <a:gdLst/>
              <a:ahLst/>
              <a:cxnLst/>
              <a:rect l="l" t="t" r="r" b="b"/>
              <a:pathLst>
                <a:path w="8153400" h="4800600">
                  <a:moveTo>
                    <a:pt x="8153400" y="0"/>
                  </a:moveTo>
                  <a:lnTo>
                    <a:pt x="0" y="0"/>
                  </a:lnTo>
                  <a:lnTo>
                    <a:pt x="0" y="4800600"/>
                  </a:lnTo>
                  <a:lnTo>
                    <a:pt x="8153400" y="4800600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C5D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1962" y="1604962"/>
              <a:ext cx="8153400" cy="4800600"/>
            </a:xfrm>
            <a:custGeom>
              <a:avLst/>
              <a:gdLst/>
              <a:ahLst/>
              <a:cxnLst/>
              <a:rect l="l" t="t" r="r" b="b"/>
              <a:pathLst>
                <a:path w="8153400" h="4800600">
                  <a:moveTo>
                    <a:pt x="0" y="4800600"/>
                  </a:moveTo>
                  <a:lnTo>
                    <a:pt x="8153400" y="4800600"/>
                  </a:lnTo>
                  <a:lnTo>
                    <a:pt x="8153400" y="0"/>
                  </a:lnTo>
                  <a:lnTo>
                    <a:pt x="0" y="0"/>
                  </a:lnTo>
                  <a:lnTo>
                    <a:pt x="0" y="4800600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6575" y="1568449"/>
            <a:ext cx="8005445" cy="45794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>
              <a:lnSpc>
                <a:spcPts val="3190"/>
              </a:lnSpc>
              <a:spcBef>
                <a:spcPts val="130"/>
              </a:spcBef>
              <a:buFont typeface="Arial MT"/>
              <a:buChar char="•"/>
              <a:tabLst>
                <a:tab pos="355600" algn="l"/>
                <a:tab pos="927735" algn="l"/>
                <a:tab pos="2111375" algn="l"/>
                <a:tab pos="2959735" algn="l"/>
                <a:tab pos="4011929" algn="l"/>
                <a:tab pos="5130800" algn="l"/>
                <a:tab pos="6292215" algn="l"/>
              </a:tabLst>
            </a:pPr>
            <a:r>
              <a:rPr sz="2750" b="1" spc="-50" dirty="0">
                <a:latin typeface="Calibri"/>
                <a:cs typeface="Calibri"/>
              </a:rPr>
              <a:t>2</a:t>
            </a:r>
            <a:r>
              <a:rPr sz="2750" b="1" dirty="0">
                <a:latin typeface="Calibri"/>
                <a:cs typeface="Calibri"/>
              </a:rPr>
              <a:t>	</a:t>
            </a:r>
            <a:r>
              <a:rPr sz="2750" b="1" spc="-20" dirty="0">
                <a:latin typeface="Calibri"/>
                <a:cs typeface="Calibri"/>
              </a:rPr>
              <a:t>years</a:t>
            </a:r>
            <a:r>
              <a:rPr sz="2750" b="1" dirty="0">
                <a:latin typeface="Calibri"/>
                <a:cs typeface="Calibri"/>
              </a:rPr>
              <a:t>	</a:t>
            </a:r>
            <a:r>
              <a:rPr sz="2750" spc="-20" dirty="0">
                <a:latin typeface="Calibri"/>
                <a:cs typeface="Calibri"/>
              </a:rPr>
              <a:t>full</a:t>
            </a:r>
            <a:r>
              <a:rPr sz="2750" dirty="0">
                <a:latin typeface="Calibri"/>
                <a:cs typeface="Calibri"/>
              </a:rPr>
              <a:t>	</a:t>
            </a:r>
            <a:r>
              <a:rPr sz="2750" spc="-20" dirty="0">
                <a:latin typeface="Calibri"/>
                <a:cs typeface="Calibri"/>
              </a:rPr>
              <a:t>time</a:t>
            </a:r>
            <a:r>
              <a:rPr sz="2750" dirty="0">
                <a:latin typeface="Calibri"/>
                <a:cs typeface="Calibri"/>
              </a:rPr>
              <a:t>	</a:t>
            </a:r>
            <a:r>
              <a:rPr sz="2750" b="1" spc="-25" dirty="0">
                <a:latin typeface="Calibri"/>
                <a:cs typeface="Calibri"/>
              </a:rPr>
              <a:t>MBA</a:t>
            </a:r>
            <a:r>
              <a:rPr sz="2750" b="1" dirty="0">
                <a:latin typeface="Calibri"/>
                <a:cs typeface="Calibri"/>
              </a:rPr>
              <a:t>	</a:t>
            </a:r>
            <a:r>
              <a:rPr sz="2750" spc="-10" dirty="0">
                <a:latin typeface="Calibri"/>
                <a:cs typeface="Calibri"/>
              </a:rPr>
              <a:t>(Four</a:t>
            </a:r>
            <a:r>
              <a:rPr sz="2750" dirty="0">
                <a:latin typeface="Calibri"/>
                <a:cs typeface="Calibri"/>
              </a:rPr>
              <a:t>	</a:t>
            </a:r>
            <a:r>
              <a:rPr sz="2750" spc="-10" dirty="0">
                <a:latin typeface="Calibri"/>
                <a:cs typeface="Calibri"/>
              </a:rPr>
              <a:t>Semesters),</a:t>
            </a:r>
            <a:endParaRPr sz="2750" dirty="0">
              <a:latin typeface="Calibri"/>
              <a:cs typeface="Calibri"/>
            </a:endParaRPr>
          </a:p>
          <a:p>
            <a:pPr marL="355600">
              <a:lnSpc>
                <a:spcPts val="3190"/>
              </a:lnSpc>
            </a:pPr>
            <a:r>
              <a:rPr sz="2750" b="1" dirty="0">
                <a:latin typeface="Calibri"/>
                <a:cs typeface="Calibri"/>
              </a:rPr>
              <a:t>autonomous</a:t>
            </a:r>
            <a:r>
              <a:rPr sz="2750" b="1" spc="22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program.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275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750" b="1" dirty="0">
                <a:latin typeface="Calibri"/>
                <a:cs typeface="Calibri"/>
              </a:rPr>
              <a:t>MBA</a:t>
            </a:r>
            <a:r>
              <a:rPr sz="2750" b="1" spc="10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(</a:t>
            </a:r>
            <a:r>
              <a:rPr sz="2750" b="1" dirty="0">
                <a:latin typeface="Calibri"/>
                <a:cs typeface="Calibri"/>
              </a:rPr>
              <a:t>Dual</a:t>
            </a:r>
            <a:r>
              <a:rPr sz="2750" b="1" spc="11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Specialization</a:t>
            </a:r>
            <a:r>
              <a:rPr sz="2750" dirty="0">
                <a:latin typeface="Calibri"/>
                <a:cs typeface="Calibri"/>
              </a:rPr>
              <a:t>)</a:t>
            </a:r>
            <a:r>
              <a:rPr sz="2750" spc="10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in</a:t>
            </a:r>
            <a:r>
              <a:rPr sz="2750" spc="8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the</a:t>
            </a:r>
            <a:r>
              <a:rPr sz="2750" spc="12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areas</a:t>
            </a:r>
            <a:r>
              <a:rPr sz="2750" spc="135" dirty="0">
                <a:latin typeface="Calibri"/>
                <a:cs typeface="Calibri"/>
              </a:rPr>
              <a:t> </a:t>
            </a:r>
            <a:r>
              <a:rPr sz="2750" spc="-25" dirty="0">
                <a:latin typeface="Calibri"/>
                <a:cs typeface="Calibri"/>
              </a:rPr>
              <a:t>of:</a:t>
            </a:r>
            <a:endParaRPr sz="2750" dirty="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28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spc="-10" dirty="0">
                <a:latin typeface="Calibri"/>
                <a:cs typeface="Calibri"/>
              </a:rPr>
              <a:t>Marketing</a:t>
            </a:r>
            <a:endParaRPr sz="2400" dirty="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4380" algn="l"/>
              </a:tabLst>
            </a:pPr>
            <a:r>
              <a:rPr sz="2400" spc="-10" dirty="0">
                <a:latin typeface="Calibri"/>
                <a:cs typeface="Calibri"/>
              </a:rPr>
              <a:t>Finance</a:t>
            </a:r>
            <a:endParaRPr sz="24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75"/>
              </a:spcBef>
              <a:buFont typeface="Arial MT"/>
              <a:buChar char="–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Resource</a:t>
            </a:r>
            <a:endParaRPr sz="2400" dirty="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4380" algn="l"/>
              </a:tabLst>
            </a:pPr>
            <a:r>
              <a:rPr lang="en-US" sz="2400" spc="-10" dirty="0">
                <a:latin typeface="Calibri"/>
                <a:cs typeface="Calibri"/>
              </a:rPr>
              <a:t>Logistics and Supply chain management </a:t>
            </a:r>
          </a:p>
          <a:p>
            <a:pPr marL="754380" lvl="1" indent="-28448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4380" algn="l"/>
              </a:tabLst>
            </a:pPr>
            <a:r>
              <a:rPr lang="en-US" sz="2400" spc="-10" dirty="0">
                <a:latin typeface="Calibri"/>
                <a:cs typeface="Calibri"/>
              </a:rPr>
              <a:t>Artificial Intelligence and Data Science</a:t>
            </a:r>
          </a:p>
          <a:p>
            <a:pPr marL="754380" lvl="1" indent="-28448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4380" algn="l"/>
              </a:tabLst>
            </a:pP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750" b="1" dirty="0">
                <a:latin typeface="Calibri"/>
                <a:cs typeface="Calibri"/>
              </a:rPr>
              <a:t>Ph.D</a:t>
            </a:r>
            <a:r>
              <a:rPr sz="2750" b="1" spc="6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in</a:t>
            </a:r>
            <a:r>
              <a:rPr sz="2750" spc="4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all</a:t>
            </a:r>
            <a:r>
              <a:rPr sz="2750" spc="9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the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related</a:t>
            </a:r>
            <a:r>
              <a:rPr sz="2750" spc="7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areas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of</a:t>
            </a:r>
            <a:r>
              <a:rPr sz="2750" spc="35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Management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4775" y="76200"/>
            <a:ext cx="8825230" cy="1900555"/>
            <a:chOff x="104775" y="76200"/>
            <a:chExt cx="8825230" cy="19005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75" y="76200"/>
              <a:ext cx="2457450" cy="5238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50" y="447675"/>
              <a:ext cx="8377301" cy="15286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02664" y="652462"/>
            <a:ext cx="750062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b="0" dirty="0">
                <a:latin typeface="Arial MT"/>
                <a:cs typeface="Arial MT"/>
              </a:rPr>
              <a:t>PROGRAMS</a:t>
            </a:r>
            <a:r>
              <a:rPr sz="5400" b="0" spc="-30" dirty="0">
                <a:latin typeface="Arial MT"/>
                <a:cs typeface="Arial MT"/>
              </a:rPr>
              <a:t> </a:t>
            </a:r>
            <a:r>
              <a:rPr sz="5400" b="0" spc="-10" dirty="0">
                <a:latin typeface="Arial MT"/>
                <a:cs typeface="Arial MT"/>
              </a:rPr>
              <a:t>OFFERED</a:t>
            </a:r>
            <a:endParaRPr sz="5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239" y="311229"/>
            <a:ext cx="8420853" cy="6979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05"/>
              </a:spcBef>
            </a:pPr>
            <a:r>
              <a:rPr sz="5400" b="0" dirty="0">
                <a:latin typeface="Arial MT"/>
                <a:cs typeface="Arial MT"/>
              </a:rPr>
              <a:t>Events</a:t>
            </a:r>
            <a:r>
              <a:rPr sz="5400" b="0" spc="-15" dirty="0">
                <a:latin typeface="Arial MT"/>
                <a:cs typeface="Arial MT"/>
              </a:rPr>
              <a:t> </a:t>
            </a:r>
            <a:r>
              <a:rPr sz="5400" b="0" dirty="0">
                <a:latin typeface="Arial MT"/>
                <a:cs typeface="Arial MT"/>
              </a:rPr>
              <a:t>@ MBA</a:t>
            </a:r>
            <a:r>
              <a:rPr sz="5400" b="0" spc="-15" dirty="0">
                <a:latin typeface="Arial MT"/>
                <a:cs typeface="Arial MT"/>
              </a:rPr>
              <a:t> </a:t>
            </a:r>
            <a:r>
              <a:rPr sz="5400" b="0" spc="-10" dirty="0">
                <a:latin typeface="Arial MT"/>
                <a:cs typeface="Arial MT"/>
              </a:rPr>
              <a:t>Department</a:t>
            </a:r>
            <a:endParaRPr sz="5400">
              <a:latin typeface="Arial MT"/>
              <a:cs typeface="Arial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38E63-FFEE-4937-BE31-F28C3BE4376D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907" y="1067435"/>
            <a:ext cx="4648200" cy="373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1BBEE-FE08-4EAF-B8CC-080AE27A90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99637"/>
            <a:ext cx="3900328" cy="3900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AB40AE-BEC7-4686-86C5-DB8EF8720AEA}"/>
              </a:ext>
            </a:extLst>
          </p:cNvPr>
          <p:cNvSpPr txBox="1"/>
          <p:nvPr/>
        </p:nvSpPr>
        <p:spPr>
          <a:xfrm>
            <a:off x="-9793" y="5142168"/>
            <a:ext cx="518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CONCLAVE 2026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12D21-07E5-4FF9-8EAE-B8D77CCA2005}"/>
              </a:ext>
            </a:extLst>
          </p:cNvPr>
          <p:cNvSpPr txBox="1"/>
          <p:nvPr/>
        </p:nvSpPr>
        <p:spPr>
          <a:xfrm>
            <a:off x="4693366" y="5169401"/>
            <a:ext cx="4752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ALUMNI TALK  2026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2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425D2C-E36F-4F3D-B344-938E195DC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49" y="0"/>
            <a:ext cx="4496707" cy="327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6C344-BFDA-4B6A-8187-600A582A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" y="1"/>
            <a:ext cx="4647293" cy="3276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7BD43D-F541-4107-A16A-C59361F600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599"/>
            <a:ext cx="4654548" cy="3581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303A8-B22F-4845-85BF-9CA661B42A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76599"/>
            <a:ext cx="4191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1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49FDB-C5F0-40E6-A460-5975EDD2ED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3025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3E2F5-124F-47FA-A0D6-8EC9F77F92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235907"/>
            <a:ext cx="3358019" cy="3358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AD358-D958-471A-911E-E341D66D58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9" y="3795388"/>
            <a:ext cx="3657600" cy="3389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9F6784-9FBE-4963-AF1D-B7A5FAAAB0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3821484"/>
            <a:ext cx="3603319" cy="36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2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8229600" cy="4524375"/>
          </a:xfrm>
          <a:custGeom>
            <a:avLst/>
            <a:gdLst/>
            <a:ahLst/>
            <a:cxnLst/>
            <a:rect l="l" t="t" r="r" b="b"/>
            <a:pathLst>
              <a:path w="8229600" h="4524375">
                <a:moveTo>
                  <a:pt x="8229600" y="0"/>
                </a:moveTo>
                <a:lnTo>
                  <a:pt x="0" y="0"/>
                </a:lnTo>
                <a:lnTo>
                  <a:pt x="0" y="4524375"/>
                </a:lnTo>
                <a:lnTo>
                  <a:pt x="8229600" y="4524375"/>
                </a:lnTo>
                <a:lnTo>
                  <a:pt x="8229600" y="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0875" y="1654555"/>
            <a:ext cx="7719059" cy="355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68325" indent="-343535">
              <a:lnSpc>
                <a:spcPct val="100699"/>
              </a:lnSpc>
              <a:spcBef>
                <a:spcPts val="100"/>
              </a:spcBef>
              <a:buSzPct val="56250"/>
              <a:buFont typeface="Arial MT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Training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Business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English,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Soft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Skills </a:t>
            </a:r>
            <a:r>
              <a:rPr sz="3200" dirty="0">
                <a:latin typeface="Calibri"/>
                <a:cs typeface="Calibri"/>
              </a:rPr>
              <a:t>Training,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Quantitative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Aptitude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Training</a:t>
            </a:r>
            <a:r>
              <a:rPr sz="3200" spc="-50" dirty="0">
                <a:latin typeface="Calibri"/>
                <a:cs typeface="Calibri"/>
              </a:rPr>
              <a:t> , </a:t>
            </a:r>
            <a:r>
              <a:rPr sz="3200" dirty="0">
                <a:latin typeface="Calibri"/>
                <a:cs typeface="Calibri"/>
              </a:rPr>
              <a:t>Interview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Skills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Prep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workshop</a:t>
            </a:r>
            <a:endParaRPr sz="3200" dirty="0">
              <a:latin typeface="Calibri"/>
              <a:cs typeface="Calibri"/>
            </a:endParaRPr>
          </a:p>
          <a:p>
            <a:pPr marL="355600" marR="88900" indent="-343535">
              <a:lnSpc>
                <a:spcPct val="100000"/>
              </a:lnSpc>
              <a:spcBef>
                <a:spcPts val="370"/>
              </a:spcBef>
              <a:buSzPct val="56250"/>
              <a:buFont typeface="Arial MT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CV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writing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workshop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will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provided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</a:t>
            </a:r>
            <a:r>
              <a:rPr sz="3200" dirty="0">
                <a:latin typeface="Calibri"/>
                <a:cs typeface="Calibri"/>
              </a:rPr>
              <a:t>students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extra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cost.</a:t>
            </a:r>
            <a:endParaRPr sz="3200" dirty="0">
              <a:latin typeface="Calibri"/>
              <a:cs typeface="Calibri"/>
            </a:endParaRPr>
          </a:p>
          <a:p>
            <a:pPr marL="355600" marR="5080" indent="-343535">
              <a:lnSpc>
                <a:spcPts val="3829"/>
              </a:lnSpc>
              <a:spcBef>
                <a:spcPts val="545"/>
              </a:spcBef>
              <a:buSzPct val="56250"/>
              <a:buFont typeface="Arial MT"/>
              <a:buChar char="•"/>
              <a:tabLst>
                <a:tab pos="355600" algn="l"/>
                <a:tab pos="5280025" algn="l"/>
              </a:tabLst>
            </a:pPr>
            <a:r>
              <a:rPr sz="3200" dirty="0">
                <a:latin typeface="Calibri"/>
                <a:cs typeface="Calibri"/>
              </a:rPr>
              <a:t>VTU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Consortium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e-</a:t>
            </a:r>
            <a:r>
              <a:rPr sz="3200" spc="-10" dirty="0">
                <a:latin typeface="Calibri"/>
                <a:cs typeface="Calibri"/>
              </a:rPr>
              <a:t>resources</a:t>
            </a:r>
            <a:r>
              <a:rPr sz="3200" dirty="0">
                <a:latin typeface="Calibri"/>
                <a:cs typeface="Calibri"/>
              </a:rPr>
              <a:t>	packages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will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provided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students</a:t>
            </a:r>
            <a:r>
              <a:rPr lang="en-US" sz="3200" spc="30" dirty="0">
                <a:latin typeface="Calibri"/>
                <a:cs typeface="Calibri"/>
              </a:rPr>
              <a:t>.</a:t>
            </a:r>
            <a:endParaRPr sz="32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775" y="76200"/>
            <a:ext cx="8529955" cy="1862455"/>
            <a:chOff x="104775" y="76200"/>
            <a:chExt cx="8529955" cy="18624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75" y="76200"/>
              <a:ext cx="2457450" cy="5238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375" y="409575"/>
              <a:ext cx="1976501" cy="1528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175" y="409575"/>
              <a:ext cx="1138237" cy="15286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775" y="409575"/>
              <a:ext cx="7005701" cy="15286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0415" y="613346"/>
            <a:ext cx="7239634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b="0" spc="-10" dirty="0">
                <a:latin typeface="Arial MT"/>
                <a:cs typeface="Arial MT"/>
              </a:rPr>
              <a:t>Pre-</a:t>
            </a:r>
            <a:r>
              <a:rPr sz="5400" b="0" dirty="0">
                <a:latin typeface="Arial MT"/>
                <a:cs typeface="Arial MT"/>
              </a:rPr>
              <a:t>Placement</a:t>
            </a:r>
            <a:r>
              <a:rPr sz="5400" b="0" spc="20" dirty="0">
                <a:latin typeface="Arial MT"/>
                <a:cs typeface="Arial MT"/>
              </a:rPr>
              <a:t> </a:t>
            </a:r>
            <a:r>
              <a:rPr sz="5400" b="0" spc="-10" dirty="0">
                <a:latin typeface="Arial MT"/>
                <a:cs typeface="Arial MT"/>
              </a:rPr>
              <a:t>Training</a:t>
            </a:r>
            <a:endParaRPr sz="5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73E632-C90B-B243-B68B-0E6378D78E2F}"/>
              </a:ext>
            </a:extLst>
          </p:cNvPr>
          <p:cNvSpPr txBox="1">
            <a:spLocks/>
          </p:cNvSpPr>
          <p:nvPr/>
        </p:nvSpPr>
        <p:spPr>
          <a:xfrm>
            <a:off x="687564" y="22860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Added Programs </a:t>
            </a:r>
            <a:endParaRPr lang="en-IN" sz="33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E9FC22-7217-4E45-8E5A-F4B1829A1239}"/>
              </a:ext>
            </a:extLst>
          </p:cNvPr>
          <p:cNvSpPr txBox="1"/>
          <p:nvPr/>
        </p:nvSpPr>
        <p:spPr>
          <a:xfrm>
            <a:off x="3994968" y="321075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7D1DB7-ABDE-9C87-513E-8F2FF9191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726310"/>
              </p:ext>
            </p:extLst>
          </p:nvPr>
        </p:nvGraphicFramePr>
        <p:xfrm>
          <a:off x="0" y="1333932"/>
          <a:ext cx="5153024" cy="46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3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Sl.No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 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 certification on visual Analytics Using Power BI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IIMBx Online Certification Course on Managing Innovation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 certification on visual Analytics Using Power BI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HBx Online Courses  Business Analytics 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 Certificate Fintech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0491519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Capstone Business Stimulation 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6794566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HBx Online Courses  Business Analytics 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656230228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IIMBx Online Courses on Strategy and Sustainable Enterprise </a:t>
                      </a:r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5146331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8AAAB64-8C52-4667-9359-42628E483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4" y="1333932"/>
            <a:ext cx="3914776" cy="4640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281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4426</TotalTime>
  <Words>606</Words>
  <Application>Microsoft Office PowerPoint</Application>
  <PresentationFormat>On-screen Show (4:3)</PresentationFormat>
  <Paragraphs>123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MT</vt:lpstr>
      <vt:lpstr>Bookman Old Style</vt:lpstr>
      <vt:lpstr>Calibri</vt:lpstr>
      <vt:lpstr>Times New Roman</vt:lpstr>
      <vt:lpstr>Office Theme</vt:lpstr>
      <vt:lpstr>Department of Management Studies Estd. 2004</vt:lpstr>
      <vt:lpstr>PowerPoint Presentation</vt:lpstr>
      <vt:lpstr>PowerPoint Presentation</vt:lpstr>
      <vt:lpstr>PROGRAMS OFFERED</vt:lpstr>
      <vt:lpstr>Events @ MBA Department</vt:lpstr>
      <vt:lpstr>PowerPoint Presentation</vt:lpstr>
      <vt:lpstr>PowerPoint Presentation</vt:lpstr>
      <vt:lpstr>Pre-Placement Training</vt:lpstr>
      <vt:lpstr>PowerPoint Presentation</vt:lpstr>
      <vt:lpstr>CO-CURRICULAR </vt:lpstr>
      <vt:lpstr>PowerPoint Presentation</vt:lpstr>
      <vt:lpstr>PowerPoint Presentation</vt:lpstr>
      <vt:lpstr>PowerPoint Presentation</vt:lpstr>
      <vt:lpstr>PowerPoint Presentation</vt:lpstr>
      <vt:lpstr>OUTBOUND EXPERIENTIAL TRAINING PROGRAMME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Management Studies Estd. 2004</dc:title>
  <dc:creator>HOD_MBA</dc:creator>
  <cp:lastModifiedBy>deepikamn@newhorizonindia.edu</cp:lastModifiedBy>
  <cp:revision>67</cp:revision>
  <dcterms:created xsi:type="dcterms:W3CDTF">2025-01-27T07:53:23Z</dcterms:created>
  <dcterms:modified xsi:type="dcterms:W3CDTF">2026-01-22T04:45:52Z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2025-01-26T00:00:00Z</vt:filetime>
  </property>
  <property fmtid="{D5CDD505-2E9C-101B-9397-08002B2CF9AE}" pid="3" name="LastSaved">
    <vt:filetime>2025-01-27T00:00:00Z</vt:filetime>
  </property>
</Properties>
</file>